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60" r:id="rId3"/>
    <p:sldId id="296" r:id="rId4"/>
    <p:sldId id="284" r:id="rId5"/>
    <p:sldId id="258" r:id="rId6"/>
    <p:sldId id="265" r:id="rId7"/>
    <p:sldId id="261" r:id="rId8"/>
    <p:sldId id="264" r:id="rId9"/>
    <p:sldId id="302" r:id="rId10"/>
    <p:sldId id="303" r:id="rId11"/>
    <p:sldId id="304" r:id="rId12"/>
    <p:sldId id="263" r:id="rId13"/>
    <p:sldId id="305" r:id="rId14"/>
    <p:sldId id="306" r:id="rId15"/>
    <p:sldId id="262" r:id="rId16"/>
    <p:sldId id="307" r:id="rId17"/>
    <p:sldId id="267" r:id="rId18"/>
    <p:sldId id="287" r:id="rId19"/>
    <p:sldId id="292" r:id="rId20"/>
    <p:sldId id="269" r:id="rId21"/>
    <p:sldId id="271" r:id="rId22"/>
    <p:sldId id="274" r:id="rId23"/>
    <p:sldId id="288" r:id="rId24"/>
    <p:sldId id="309" r:id="rId25"/>
    <p:sldId id="310" r:id="rId26"/>
    <p:sldId id="308" r:id="rId27"/>
    <p:sldId id="312" r:id="rId28"/>
    <p:sldId id="298" r:id="rId29"/>
    <p:sldId id="289" r:id="rId30"/>
    <p:sldId id="294" r:id="rId31"/>
    <p:sldId id="283" r:id="rId32"/>
    <p:sldId id="311" r:id="rId33"/>
    <p:sldId id="297" r:id="rId34"/>
    <p:sldId id="299" r:id="rId35"/>
    <p:sldId id="313" r:id="rId36"/>
    <p:sldId id="300" r:id="rId37"/>
    <p:sldId id="275" r:id="rId38"/>
    <p:sldId id="301" r:id="rId39"/>
    <p:sldId id="276" r:id="rId40"/>
    <p:sldId id="278" r:id="rId41"/>
    <p:sldId id="277" r:id="rId42"/>
    <p:sldId id="279" r:id="rId43"/>
    <p:sldId id="295" r:id="rId44"/>
    <p:sldId id="281" r:id="rId45"/>
    <p:sldId id="315" r:id="rId46"/>
    <p:sldId id="314" r:id="rId47"/>
    <p:sldId id="316" r:id="rId48"/>
    <p:sldId id="290" r:id="rId49"/>
    <p:sldId id="291" r:id="rId50"/>
    <p:sldId id="285" r:id="rId51"/>
    <p:sldId id="28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7" autoAdjust="0"/>
    <p:restoredTop sz="97437" autoAdjust="0"/>
  </p:normalViewPr>
  <p:slideViewPr>
    <p:cSldViewPr snapToGrid="0">
      <p:cViewPr>
        <p:scale>
          <a:sx n="100" d="100"/>
          <a:sy n="100" d="100"/>
        </p:scale>
        <p:origin x="122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What problems might come up along the way?</a:t>
            </a:r>
          </a:p>
          <a:p>
            <a:r>
              <a:rPr lang="en-US" sz="2000" dirty="0"/>
              <a:t>If using the same file:</a:t>
            </a:r>
          </a:p>
          <a:p>
            <a:pPr lvl="1"/>
            <a:r>
              <a:rPr lang="en-US" sz="1600" dirty="0"/>
              <a:t>Not being able to edit the same script at once</a:t>
            </a:r>
          </a:p>
          <a:p>
            <a:r>
              <a:rPr lang="en-US" sz="2000" dirty="0"/>
              <a:t>If using different file copies:</a:t>
            </a:r>
          </a:p>
          <a:p>
            <a:pPr lvl="1"/>
            <a:r>
              <a:rPr lang="en-US" sz="1600" dirty="0"/>
              <a:t>Forgetting chunks of code when copying and pasting into one version</a:t>
            </a:r>
          </a:p>
          <a:p>
            <a:pPr lvl="1"/>
            <a:r>
              <a:rPr lang="en-US" sz="1600" dirty="0"/>
              <a:t>Calling variables different names</a:t>
            </a:r>
          </a:p>
          <a:p>
            <a:pPr lvl="1"/>
            <a:r>
              <a:rPr lang="en-US" sz="1600" dirty="0"/>
              <a:t>Importing different packages</a:t>
            </a:r>
          </a:p>
          <a:p>
            <a:r>
              <a:rPr lang="en-US" sz="2000" dirty="0"/>
              <a:t>Multiple files with the same name, but 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ycdepartmentoffinance.github.io/models/coop_sales_model.html" TargetMode="Externa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ages.github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quarto.org/" TargetMode="External"/><Relationship Id="rId5" Type="http://schemas.openxmlformats.org/officeDocument/2006/relationships/hyperlink" Target="https://rstudio.github.io/leaflet/" TargetMode="External"/><Relationship Id="rId4" Type="http://schemas.openxmlformats.org/officeDocument/2006/relationships/hyperlink" Target="https://nycdepartmentoffinance.github.io/models/coop_sales_model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rgs/nycdepartmentoffinance/repositories" TargetMode="External"/><Relationship Id="rId5" Type="http://schemas.openxmlformats.org/officeDocument/2006/relationships/hyperlink" Target="https://github.com/nycdepartmentoffinance/onboarding" TargetMode="Externa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62339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</a:t>
            </a:r>
            <a:r>
              <a:rPr lang="en-US" sz="2000" b="1" dirty="0"/>
              <a:t>branches</a:t>
            </a:r>
            <a:r>
              <a:rPr lang="en-US" sz="2000" dirty="0"/>
              <a:t>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6F3CFA-05B5-1281-1012-1FAC006D0799}"/>
              </a:ext>
            </a:extLst>
          </p:cNvPr>
          <p:cNvSpPr/>
          <p:nvPr/>
        </p:nvSpPr>
        <p:spPr>
          <a:xfrm>
            <a:off x="498407" y="4768223"/>
            <a:ext cx="4250194" cy="1064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9D9DC-F510-BB6D-E291-87CD9705800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656F-64FD-A1FD-BF05-31AFB321E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7FB0C-516A-AA54-28B9-FD8277A8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02996-C659-F201-EB1F-0D90970F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A2A2DA-8A0B-06FE-0611-67C855D9C0B1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A0D995-4F17-080C-876B-474AEF810A7B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573A0-4D56-7183-FB74-833791BB3968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CAA42DB4-A4AA-E39A-D0BA-2F4A64A19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48C475-94AD-F2FB-2A96-305E89AD0B25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68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7495-2EE2-BBCA-06B5-18B42692A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9AADB-C0BC-62B9-36AD-5562C215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B0B63-7E52-2E93-0446-2CC11325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70E6644-4C91-16E1-C182-D803F32C29A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01DB92-FE3A-CDB4-EA08-B27F8461208A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63C028-9086-88F2-60C5-2C8BC0E82102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7453DBC6-C787-61F7-ABC3-052101B4E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3EC9E-D025-924E-C05F-81EAD5594E5D}"/>
              </a:ext>
            </a:extLst>
          </p:cNvPr>
          <p:cNvSpPr/>
          <p:nvPr/>
        </p:nvSpPr>
        <p:spPr>
          <a:xfrm>
            <a:off x="6349782" y="1948748"/>
            <a:ext cx="5566375" cy="4008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42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2940-E7A4-1558-3331-FD5307EFF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FB823-9235-E7AC-AC05-C7F8313C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5A62A-DFCC-DD1B-0B94-5C8B6B33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33C313B-545C-8DC1-B6D3-AA8A5F7E53D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6BE378F-D126-84A0-3922-470DBE82CF56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version control system 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</a:t>
            </a:r>
            <a:r>
              <a:rPr lang="en-US" sz="2000" b="1" dirty="0"/>
              <a:t>command line interface </a:t>
            </a:r>
            <a:r>
              <a:rPr lang="en-US" sz="2000" dirty="0"/>
              <a:t>(CLI) tool but can also be used using a Desktop App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690F2-5B0C-D26D-E701-8BC17A2BF4BE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DF2A8C0-A718-EFD3-D298-514083B6A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69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EF40-9C05-AC15-EA22-1A48A9BC9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DD984-9FA4-780A-2DD8-1CEDE6B17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27D897-414E-6FE9-121E-DDFBC5B5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8876263C-C7B4-870E-BCE0-405A883B3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32D6A0-C909-2C37-4E3C-BD4529F187A5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5788DC-EBE3-BB73-9022-0790F69BED93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AE16BBFE-2F47-56F3-DDBE-289D5F9A6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38" y="2326348"/>
            <a:ext cx="5592895" cy="36532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244BD2-46D3-6B20-85F4-BC1861347551}"/>
              </a:ext>
            </a:extLst>
          </p:cNvPr>
          <p:cNvSpPr txBox="1"/>
          <p:nvPr/>
        </p:nvSpPr>
        <p:spPr>
          <a:xfrm>
            <a:off x="5147056" y="14881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3341A-8E39-1B0E-BE0B-5FE36BA3EE3A}"/>
              </a:ext>
            </a:extLst>
          </p:cNvPr>
          <p:cNvSpPr txBox="1"/>
          <p:nvPr/>
        </p:nvSpPr>
        <p:spPr>
          <a:xfrm>
            <a:off x="5147056" y="189165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AB2D1-E5EF-F5A6-D620-0613A1A73F56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2412E-2CFA-4D0C-492A-F31A377C7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A37B9-6C99-3602-C76B-6E7CA4B2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4085A-909B-E58A-7ABD-F318C6C31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EA4D608-6DD9-180F-0597-F3C4C59B3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339F1-68C8-5072-9255-6583A23C86B9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9D1F8-74C9-86BD-D46D-C85DEF253176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C4F738E-F09E-B381-E2BE-1AE4942A5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3"/>
          <a:stretch>
            <a:fillRect/>
          </a:stretch>
        </p:blipFill>
        <p:spPr>
          <a:xfrm>
            <a:off x="623455" y="4021059"/>
            <a:ext cx="5592895" cy="1731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88AAD6-F918-3954-8D98-66C99F2130E8}"/>
              </a:ext>
            </a:extLst>
          </p:cNvPr>
          <p:cNvSpPr txBox="1"/>
          <p:nvPr/>
        </p:nvSpPr>
        <p:spPr>
          <a:xfrm>
            <a:off x="526473" y="3182883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A805C0-16DE-7CAE-4EED-33F9B4C69B6F}"/>
              </a:ext>
            </a:extLst>
          </p:cNvPr>
          <p:cNvSpPr txBox="1"/>
          <p:nvPr/>
        </p:nvSpPr>
        <p:spPr>
          <a:xfrm>
            <a:off x="526473" y="3586368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6779EDCC-A3D1-D033-E777-76CC5E7B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83" y="1332171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AE5A55-AE33-8A17-E687-1F59DD1B0AB5}"/>
              </a:ext>
            </a:extLst>
          </p:cNvPr>
          <p:cNvSpPr/>
          <p:nvPr/>
        </p:nvSpPr>
        <p:spPr>
          <a:xfrm>
            <a:off x="9877644" y="1126605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E5354-D6DC-3CBC-EEF9-80AF38B03E83}"/>
              </a:ext>
            </a:extLst>
          </p:cNvPr>
          <p:cNvSpPr/>
          <p:nvPr/>
        </p:nvSpPr>
        <p:spPr>
          <a:xfrm>
            <a:off x="6167683" y="2552024"/>
            <a:ext cx="4028616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8F7F2D-F352-C48C-BF23-314B7F1BEC05}"/>
              </a:ext>
            </a:extLst>
          </p:cNvPr>
          <p:cNvSpPr/>
          <p:nvPr/>
        </p:nvSpPr>
        <p:spPr>
          <a:xfrm>
            <a:off x="6054196" y="1365713"/>
            <a:ext cx="3902167" cy="11527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A07985-C6AD-38CF-2937-C57CFA3109AF}"/>
              </a:ext>
            </a:extLst>
          </p:cNvPr>
          <p:cNvSpPr/>
          <p:nvPr/>
        </p:nvSpPr>
        <p:spPr>
          <a:xfrm>
            <a:off x="6306637" y="4337325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AE27E838-5C10-DC82-4E4A-7D93F5CBC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3" b="1258"/>
          <a:stretch>
            <a:fillRect/>
          </a:stretch>
        </p:blipFill>
        <p:spPr>
          <a:xfrm>
            <a:off x="6304659" y="4085431"/>
            <a:ext cx="5592895" cy="1790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195527-C25B-B7C3-1C07-FF26938507CF}"/>
              </a:ext>
            </a:extLst>
          </p:cNvPr>
          <p:cNvSpPr txBox="1"/>
          <p:nvPr/>
        </p:nvSpPr>
        <p:spPr>
          <a:xfrm>
            <a:off x="6216350" y="361803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Check the status</a:t>
            </a:r>
          </a:p>
        </p:txBody>
      </p:sp>
    </p:spTree>
    <p:extLst>
      <p:ext uri="{BB962C8B-B14F-4D97-AF65-F5344CB8AC3E}">
        <p14:creationId xmlns:p14="http://schemas.microsoft.com/office/powerpoint/2010/main" val="3243166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FBA07-88B0-9AF2-549F-3E71AA8E4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812A0-7A12-F489-908D-0C1D2BAC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1F1D6-4C94-5373-F260-D90C5981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80D0E1C8-9972-7C54-500D-789EF9A03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58"/>
          <a:stretch>
            <a:fillRect/>
          </a:stretch>
        </p:blipFill>
        <p:spPr>
          <a:xfrm>
            <a:off x="593460" y="1955590"/>
            <a:ext cx="4335993" cy="881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2F9B0-476B-6EF8-F0EF-4E039E88B88C}"/>
              </a:ext>
            </a:extLst>
          </p:cNvPr>
          <p:cNvSpPr txBox="1"/>
          <p:nvPr/>
        </p:nvSpPr>
        <p:spPr>
          <a:xfrm>
            <a:off x="593460" y="1488172"/>
            <a:ext cx="315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Folder on my local machine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868452-214B-32CE-A624-E9929888DE9B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78754BDA-48A3-5191-4F08-8218731C3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03"/>
          <a:stretch>
            <a:fillRect/>
          </a:stretch>
        </p:blipFill>
        <p:spPr>
          <a:xfrm>
            <a:off x="623455" y="4021059"/>
            <a:ext cx="5592895" cy="17315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0F45FC-3584-0B0F-29A2-77855AE2E6CB}"/>
              </a:ext>
            </a:extLst>
          </p:cNvPr>
          <p:cNvSpPr txBox="1"/>
          <p:nvPr/>
        </p:nvSpPr>
        <p:spPr>
          <a:xfrm>
            <a:off x="526473" y="3182883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CCC8D-BE4D-72D1-307E-C8DCEC790AB2}"/>
              </a:ext>
            </a:extLst>
          </p:cNvPr>
          <p:cNvSpPr txBox="1"/>
          <p:nvPr/>
        </p:nvSpPr>
        <p:spPr>
          <a:xfrm>
            <a:off x="526473" y="3586368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1: </a:t>
            </a:r>
            <a:r>
              <a:rPr lang="en-US" i="1" dirty="0"/>
              <a:t>Initialize a git repository (git </a:t>
            </a:r>
            <a:r>
              <a:rPr lang="en-US" i="1" dirty="0" err="1"/>
              <a:t>init</a:t>
            </a:r>
            <a:r>
              <a:rPr lang="en-US" i="1" dirty="0"/>
              <a:t>)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44B8F749-5E71-0130-5515-AF1670C0D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83" y="1332171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7EE5A-2E44-97C1-D4A8-BD3F108767D8}"/>
              </a:ext>
            </a:extLst>
          </p:cNvPr>
          <p:cNvSpPr/>
          <p:nvPr/>
        </p:nvSpPr>
        <p:spPr>
          <a:xfrm>
            <a:off x="9877644" y="1126605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0E5221-4823-1BDF-CF76-9F3DC81D390B}"/>
              </a:ext>
            </a:extLst>
          </p:cNvPr>
          <p:cNvSpPr/>
          <p:nvPr/>
        </p:nvSpPr>
        <p:spPr>
          <a:xfrm>
            <a:off x="6054196" y="1365713"/>
            <a:ext cx="3902167" cy="115276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B9BA4E-C1D8-0B23-0B93-508EE2291353}"/>
              </a:ext>
            </a:extLst>
          </p:cNvPr>
          <p:cNvSpPr/>
          <p:nvPr/>
        </p:nvSpPr>
        <p:spPr>
          <a:xfrm>
            <a:off x="6306637" y="4337325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7C0BF5F-2720-1423-8EFB-9250059BF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3" b="1258"/>
          <a:stretch>
            <a:fillRect/>
          </a:stretch>
        </p:blipFill>
        <p:spPr>
          <a:xfrm>
            <a:off x="6304659" y="4085431"/>
            <a:ext cx="5592895" cy="17908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DD1AFA-51FE-C1A4-8892-96D70D11DCAA}"/>
              </a:ext>
            </a:extLst>
          </p:cNvPr>
          <p:cNvSpPr txBox="1"/>
          <p:nvPr/>
        </p:nvSpPr>
        <p:spPr>
          <a:xfrm>
            <a:off x="6216350" y="3618037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Check the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C3DBD2-5B6D-813E-C19F-8D1B42B386F6}"/>
              </a:ext>
            </a:extLst>
          </p:cNvPr>
          <p:cNvSpPr/>
          <p:nvPr/>
        </p:nvSpPr>
        <p:spPr>
          <a:xfrm>
            <a:off x="6066925" y="2552024"/>
            <a:ext cx="5700845" cy="3795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8C8B-9673-FD81-5CFC-771316EE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13CC4-B2BF-F628-7663-3B7132B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06CFCE-DF2D-A88A-9A6A-1CCBC42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1E5B8-FB01-C6FD-B74A-5B3D16EE02C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pic>
        <p:nvPicPr>
          <p:cNvPr id="3" name="Picture 2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F1709270-1C7B-9BFF-36FD-05539973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3" y="2498337"/>
            <a:ext cx="4683234" cy="24078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2A945-23AD-5F7A-7739-6A4FA45BD3F3}"/>
              </a:ext>
            </a:extLst>
          </p:cNvPr>
          <p:cNvSpPr txBox="1"/>
          <p:nvPr/>
        </p:nvSpPr>
        <p:spPr>
          <a:xfrm>
            <a:off x="526472" y="211197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2: </a:t>
            </a:r>
            <a:r>
              <a:rPr lang="en-US" i="1" dirty="0"/>
              <a:t>Add all files to “staging area” (git add)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5D9DB-DE70-4A42-DC5B-FDEF54289D4D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3" name="Picture 4" descr="Git Tutorial | Commands And Operations In Git | Edureka">
            <a:extLst>
              <a:ext uri="{FF2B5EF4-FFF2-40B4-BE49-F238E27FC236}">
                <a16:creationId xmlns:a16="http://schemas.microsoft.com/office/drawing/2014/main" id="{E0B52215-A34C-95FB-D2BC-E6221F22A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B59295D-E8AB-36A0-CEDB-7879BB489616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193D23-4A88-2406-9621-79589688FCB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81730-A5D6-DABE-50FB-8FFD284C2A73}"/>
              </a:ext>
            </a:extLst>
          </p:cNvPr>
          <p:cNvSpPr/>
          <p:nvPr/>
        </p:nvSpPr>
        <p:spPr>
          <a:xfrm>
            <a:off x="6225988" y="2481304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BB2641-9B5B-32F5-00DE-1C2735A9AD6E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98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C848-9A54-FE7E-87FC-3A38457B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6D00C-3DD4-CEC4-D6AC-CF4B892E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48961D-0A59-4FDC-09E2-E2B6F200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38028-5F07-2E8C-6A80-BAA2B060FE4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5198B-34BD-B74D-BEE4-A7539D7CD1D6}"/>
              </a:ext>
            </a:extLst>
          </p:cNvPr>
          <p:cNvSpPr txBox="1"/>
          <p:nvPr/>
        </p:nvSpPr>
        <p:spPr>
          <a:xfrm>
            <a:off x="526472" y="2239699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</a:rPr>
              <a:t>Step 3: </a:t>
            </a:r>
            <a:r>
              <a:rPr lang="en-US" i="1" dirty="0"/>
              <a:t>Commit changes to git (git commit)</a:t>
            </a: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2AAD56D9-C253-5E11-DC90-95A2850F6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683109"/>
            <a:ext cx="5795732" cy="24078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FFE995-BF14-7847-B984-463208C5C1C5}"/>
              </a:ext>
            </a:extLst>
          </p:cNvPr>
          <p:cNvSpPr txBox="1"/>
          <p:nvPr/>
        </p:nvSpPr>
        <p:spPr>
          <a:xfrm>
            <a:off x="526472" y="164247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2" name="Picture 4" descr="Git Tutorial | Commands And Operations In Git | Edureka">
            <a:extLst>
              <a:ext uri="{FF2B5EF4-FFF2-40B4-BE49-F238E27FC236}">
                <a16:creationId xmlns:a16="http://schemas.microsoft.com/office/drawing/2014/main" id="{7EEC1B00-7871-A9CF-59E6-6F2F841BA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556" y="1310510"/>
            <a:ext cx="5600087" cy="52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FD0CC0-2BB4-77CF-8856-E8118A53C7ED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8B902-588B-D359-9493-76A839B79CCE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15FB9F-3412-9BCA-6258-A7D621F5B719}"/>
              </a:ext>
            </a:extLst>
          </p:cNvPr>
          <p:cNvSpPr/>
          <p:nvPr/>
        </p:nvSpPr>
        <p:spPr>
          <a:xfrm>
            <a:off x="7322942" y="3096346"/>
            <a:ext cx="1573306" cy="85356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62DF9A-A55E-9157-21D5-22118E93724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00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save these commits (“snapshots”)?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AI-generated content may be incorrect.">
            <a:extLst>
              <a:ext uri="{FF2B5EF4-FFF2-40B4-BE49-F238E27FC236}">
                <a16:creationId xmlns:a16="http://schemas.microsoft.com/office/drawing/2014/main" id="{95F08EED-715B-BABB-3973-4BAD0A12C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" y="1799197"/>
            <a:ext cx="6652802" cy="1629803"/>
          </a:xfrm>
          <a:prstGeom prst="rect">
            <a:avLst/>
          </a:prstGeom>
        </p:spPr>
      </p:pic>
      <p:pic>
        <p:nvPicPr>
          <p:cNvPr id="9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46DAA084-CFBA-78CE-57BE-329368CA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082" y="2676980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4894B4-7312-41A6-876F-1ADDAD88E9E9}"/>
              </a:ext>
            </a:extLst>
          </p:cNvPr>
          <p:cNvSpPr/>
          <p:nvPr/>
        </p:nvSpPr>
        <p:spPr>
          <a:xfrm>
            <a:off x="4728082" y="4503183"/>
            <a:ext cx="1292416" cy="134628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Born/raised in 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41CF-C744-91DE-BFB2-84CCDF173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7867F-7C76-0FD4-8A9C-40BF1DF7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FF22C-67EF-25A7-F1C0-AAD51946C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8F0D4E-3951-894B-1A6B-66EC85D114E5}"/>
              </a:ext>
            </a:extLst>
          </p:cNvPr>
          <p:cNvSpPr txBox="1"/>
          <p:nvPr/>
        </p:nvSpPr>
        <p:spPr>
          <a:xfrm>
            <a:off x="526474" y="706582"/>
            <a:ext cx="47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have we done so far?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702180-1548-C973-C014-3FB1DCF36D67}"/>
              </a:ext>
            </a:extLst>
          </p:cNvPr>
          <p:cNvSpPr txBox="1"/>
          <p:nvPr/>
        </p:nvSpPr>
        <p:spPr>
          <a:xfrm>
            <a:off x="526473" y="1608881"/>
            <a:ext cx="47978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initialized</a:t>
            </a:r>
            <a:r>
              <a:rPr lang="en-US" dirty="0"/>
              <a:t> an existing folder on our computer as a git repository (a folder that git tracks the changes of)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(what files have changed or been added/deleted)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added</a:t>
            </a:r>
            <a:r>
              <a:rPr lang="en-US" dirty="0"/>
              <a:t> the contents of that folder to our “staging”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committed</a:t>
            </a:r>
            <a:r>
              <a:rPr lang="en-US" dirty="0"/>
              <a:t> the contents of the “staging” area to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checked the status </a:t>
            </a:r>
            <a:r>
              <a:rPr lang="en-US" dirty="0"/>
              <a:t>of the folder again and saw that there were no new changes since our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</a:t>
            </a:r>
            <a:r>
              <a:rPr lang="en-US" b="1" dirty="0"/>
              <a:t>looked at the log </a:t>
            </a:r>
            <a:r>
              <a:rPr lang="en-US" dirty="0"/>
              <a:t>and saw that our commit was saved with the message.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F03D5A-9C80-2BAB-8C89-3AF8436B7555}"/>
              </a:ext>
            </a:extLst>
          </p:cNvPr>
          <p:cNvSpPr/>
          <p:nvPr/>
        </p:nvSpPr>
        <p:spPr>
          <a:xfrm>
            <a:off x="9520517" y="414879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0CC629-7954-8D1C-9B6E-32C6A3F1BC1D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BB8AB975-CBE7-7452-C29B-BC267D15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255F8B-0AD6-4776-3924-0D8DEF58B5A3}"/>
              </a:ext>
            </a:extLst>
          </p:cNvPr>
          <p:cNvSpPr/>
          <p:nvPr/>
        </p:nvSpPr>
        <p:spPr>
          <a:xfrm>
            <a:off x="6059372" y="973268"/>
            <a:ext cx="3296549" cy="233505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69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134EB-0437-D44D-12E3-F8406B75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DBE40-BD1F-6EA6-205A-1905ABCD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AF31F-3A03-2252-098A-234DDC9EE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E02985A-9189-9EEA-F886-523E9480E48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rgbClr val="FF0000"/>
                </a:solidFill>
              </a:rPr>
              <a:t>combine your work</a:t>
            </a:r>
            <a:r>
              <a:rPr lang="en-US" sz="2000" b="1" dirty="0"/>
              <a:t>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8858915-F208-D519-F3F8-9836663DA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56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B34BA-1551-B549-85F1-650511D37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5B2FD-AFCB-3968-5CFE-D4C7BB1E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FBFD5-DF54-4D9B-1F84-774DE89D8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85CEBF47-39D8-3945-686B-05EFE30C51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804804" y="3593095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07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B3786-83ED-FAFD-AB73-D882483F7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E02C8-243C-5A36-CAA7-DC339463F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3D06C-9905-161E-CBAB-66E2B0A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EF3DBB-D00D-C298-5569-581E84D4485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6F2C8B0-4472-7080-2CC6-9045D292C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DCA52F-7DA6-EE4F-908E-3703C9E86862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992450-76A6-250C-EE5C-14C125A8890F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329F3D5-C1F6-5AF7-75CE-1EA7C274D79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F532F-65D4-4EFC-F19C-E97D78339348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997CF6-4726-8C63-83DE-03507F3BD4AA}"/>
              </a:ext>
            </a:extLst>
          </p:cNvPr>
          <p:cNvSpPr/>
          <p:nvPr/>
        </p:nvSpPr>
        <p:spPr>
          <a:xfrm>
            <a:off x="592419" y="2250237"/>
            <a:ext cx="5860040" cy="374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C7C81-E26A-645D-5D75-201099737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ACEFA-3371-61A7-49DE-8743B92C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5BB49A-B173-0761-CD9B-3A6672A7B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D7372A-130D-2E80-592C-DC9EC36F8402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3A292A44-8222-BA42-4F9E-9AD672DB6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772494-C59B-8845-5A84-FF7364CFB0A6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043084-4D00-BA54-111A-2E3A4F7026D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23C774B-A668-ADF7-B3EF-C044A5DC69F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79EB6E-820B-E412-9A5B-2677DF67925B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A06A13-ECCE-34EC-EEB9-882E9C379234}"/>
              </a:ext>
            </a:extLst>
          </p:cNvPr>
          <p:cNvSpPr/>
          <p:nvPr/>
        </p:nvSpPr>
        <p:spPr>
          <a:xfrm>
            <a:off x="592419" y="4657165"/>
            <a:ext cx="5860040" cy="1335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36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25880-FE92-ECA3-D555-96AC1256A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46020-50F1-E38D-FAA3-E4CC95D12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70B2-C861-6352-BA9B-95F56CB5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879622-F8A7-A843-5718-DDE844F5A86B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5ED699C9-840D-06CC-6551-9477AF8E2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738B44-79AD-9DE3-EDB8-119C30EBE487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4713CA-54FF-CB37-25F4-B68CCE6F66EA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7A9B826-B6AA-180C-52B0-7DFCF8F77771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19E7E3-7A85-D915-21A4-D4164F07E663}"/>
              </a:ext>
            </a:extLst>
          </p:cNvPr>
          <p:cNvSpPr/>
          <p:nvPr/>
        </p:nvSpPr>
        <p:spPr>
          <a:xfrm>
            <a:off x="5925707" y="351446"/>
            <a:ext cx="5643823" cy="60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97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910BA-8DFF-84FF-2DD1-5F55C587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ABB2-8A85-2BC7-270C-23B316C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7294A-6617-92A8-21CF-68461AA9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2" name="Picture 1" descr="Github">
            <a:extLst>
              <a:ext uri="{FF2B5EF4-FFF2-40B4-BE49-F238E27FC236}">
                <a16:creationId xmlns:a16="http://schemas.microsoft.com/office/drawing/2014/main" id="{C5205947-60D4-F273-D9B7-300789D0B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1348385" y="2676329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93582-9C81-8660-8F62-97B669AD4FA6}"/>
              </a:ext>
            </a:extLst>
          </p:cNvPr>
          <p:cNvSpPr txBox="1"/>
          <p:nvPr/>
        </p:nvSpPr>
        <p:spPr>
          <a:xfrm>
            <a:off x="7134137" y="895453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90% of Fortune 500 Companies use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C6E6E-9F3A-D1FC-B781-228D5BD38713}"/>
              </a:ext>
            </a:extLst>
          </p:cNvPr>
          <p:cNvSpPr txBox="1"/>
          <p:nvPr/>
        </p:nvSpPr>
        <p:spPr>
          <a:xfrm>
            <a:off x="7882760" y="1974886"/>
            <a:ext cx="3648684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2022, there were 3.5 billion contributions to GitHub projects, 20% were made to public repos the rest to private repos.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572F25-DD11-4BAF-DE1C-0883430B6AB6}"/>
              </a:ext>
            </a:extLst>
          </p:cNvPr>
          <p:cNvCxnSpPr>
            <a:cxnSpLocks/>
            <a:stCxn id="7" idx="1"/>
            <a:endCxn id="2" idx="3"/>
          </p:cNvCxnSpPr>
          <p:nvPr/>
        </p:nvCxnSpPr>
        <p:spPr>
          <a:xfrm flipH="1">
            <a:off x="4335606" y="1218619"/>
            <a:ext cx="2798531" cy="1936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56EDD1-0F47-DD02-94B3-5FC568346623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>
            <a:off x="4335606" y="2575051"/>
            <a:ext cx="3547154" cy="580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6C143E-E08C-C7D0-D995-205CA22E07D7}"/>
              </a:ext>
            </a:extLst>
          </p:cNvPr>
          <p:cNvSpPr txBox="1"/>
          <p:nvPr/>
        </p:nvSpPr>
        <p:spPr>
          <a:xfrm>
            <a:off x="6909185" y="5221766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1.5% percent of internet users use GitHub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7B7FE6-4145-009D-F926-F6EB63765E92}"/>
              </a:ext>
            </a:extLst>
          </p:cNvPr>
          <p:cNvCxnSpPr>
            <a:cxnSpLocks/>
            <a:stCxn id="31" idx="1"/>
            <a:endCxn id="2" idx="3"/>
          </p:cNvCxnSpPr>
          <p:nvPr/>
        </p:nvCxnSpPr>
        <p:spPr>
          <a:xfrm flipH="1" flipV="1">
            <a:off x="4335606" y="3155232"/>
            <a:ext cx="2573579" cy="23897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3C105A-6445-7B46-A0E3-3F875A19B53A}"/>
              </a:ext>
            </a:extLst>
          </p:cNvPr>
          <p:cNvSpPr txBox="1"/>
          <p:nvPr/>
        </p:nvSpPr>
        <p:spPr>
          <a:xfrm>
            <a:off x="8080068" y="3682786"/>
            <a:ext cx="295292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GitHub is used by over 4 million organizations, and more than 100 million developers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0C121F-9B62-05DF-2F06-9677F6D6C5CE}"/>
              </a:ext>
            </a:extLst>
          </p:cNvPr>
          <p:cNvCxnSpPr>
            <a:stCxn id="2" idx="3"/>
            <a:endCxn id="47" idx="1"/>
          </p:cNvCxnSpPr>
          <p:nvPr/>
        </p:nvCxnSpPr>
        <p:spPr>
          <a:xfrm>
            <a:off x="4335606" y="3155232"/>
            <a:ext cx="3744462" cy="1127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860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878F-5E09-491F-F289-29E7E913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C4E3-A728-9772-C636-BA3442D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0DCF-355E-88AD-70C0-48CD4939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1206A-47C1-158C-6ADB-E06D08A1CCF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Git Tutorial | Commands And Operations In Git | Edureka">
            <a:extLst>
              <a:ext uri="{FF2B5EF4-FFF2-40B4-BE49-F238E27FC236}">
                <a16:creationId xmlns:a16="http://schemas.microsoft.com/office/drawing/2014/main" id="{2F97339A-4792-F11B-BA53-614709ECD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8A1AEA-DC2B-EA88-02D8-13B3E4DD6F89}"/>
              </a:ext>
            </a:extLst>
          </p:cNvPr>
          <p:cNvSpPr/>
          <p:nvPr/>
        </p:nvSpPr>
        <p:spPr>
          <a:xfrm>
            <a:off x="9227741" y="795355"/>
            <a:ext cx="2201779" cy="543667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495A5-F485-91FD-FCA3-FB7957329EA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1A8432-ED30-680E-C176-31A91D1F6F7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GitHub is a website that hosts repositories (folders) under version control by git.</a:t>
            </a:r>
          </a:p>
          <a:p>
            <a:r>
              <a:rPr lang="en-US" sz="2000" dirty="0"/>
              <a:t>It is the remote (cloud) storage for repositories (folders) that allows us to work together on the same material.</a:t>
            </a:r>
          </a:p>
          <a:p>
            <a:pPr lvl="1"/>
            <a:r>
              <a:rPr lang="en-US" sz="1600" b="1" dirty="0"/>
              <a:t>Git push </a:t>
            </a:r>
            <a:r>
              <a:rPr lang="en-US" sz="1600" dirty="0"/>
              <a:t>– we are pushing the changes we made on our machines to the version saved on the website.</a:t>
            </a:r>
          </a:p>
          <a:p>
            <a:pPr lvl="1"/>
            <a:r>
              <a:rPr lang="en-US" sz="1600" b="1" dirty="0"/>
              <a:t>Git pull </a:t>
            </a:r>
            <a:r>
              <a:rPr lang="en-US" sz="1600" dirty="0"/>
              <a:t>– we are pulling the changes from the website down to our local machines to keep the versions consistent.</a:t>
            </a:r>
            <a:endParaRPr lang="en-US" sz="1200" dirty="0"/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398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550B5-030E-3526-AF1B-72AB5F646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2A3CFC17-FC5F-227D-F8D7-5D1E31B5D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6" y="361219"/>
            <a:ext cx="10262473" cy="59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B04EE-CBB8-046C-F42E-32D7E1A1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1D04C-66CF-A3DA-2079-253B21E4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B2ED7-6D33-D0CF-E2EE-0842B403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A4528-3AFB-5CC7-F31E-71C19AD1F3DE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580E6-D24C-CD71-AFFD-D9411DD16088}"/>
              </a:ext>
            </a:extLst>
          </p:cNvPr>
          <p:cNvSpPr txBox="1"/>
          <p:nvPr/>
        </p:nvSpPr>
        <p:spPr>
          <a:xfrm>
            <a:off x="526473" y="1905132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1: </a:t>
            </a:r>
            <a:r>
              <a:rPr lang="en-US" i="1" dirty="0"/>
              <a:t>Create remote repository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8431BF-8755-B92A-34C7-54A41C4F227E}"/>
              </a:ext>
            </a:extLst>
          </p:cNvPr>
          <p:cNvSpPr txBox="1"/>
          <p:nvPr/>
        </p:nvSpPr>
        <p:spPr>
          <a:xfrm>
            <a:off x="526473" y="1535800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 GitHub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FEDAA-C5C9-5A0C-2988-6B12F63E5D02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D63B4D4-C435-E2AE-5355-43C3A592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274464"/>
            <a:ext cx="4426105" cy="3520433"/>
          </a:xfrm>
          <a:prstGeom prst="rect">
            <a:avLst/>
          </a:prstGeom>
        </p:spPr>
      </p:pic>
      <p:pic>
        <p:nvPicPr>
          <p:cNvPr id="25" name="Picture 4" descr="Git Tutorial | Commands And Operations In Git | Edureka">
            <a:extLst>
              <a:ext uri="{FF2B5EF4-FFF2-40B4-BE49-F238E27FC236}">
                <a16:creationId xmlns:a16="http://schemas.microsoft.com/office/drawing/2014/main" id="{3D9963D4-52B1-8CD3-CF78-3CE2FBD77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318" y="1050552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C265FDF-1EC5-E0EB-3526-B7E976471DAA}"/>
              </a:ext>
            </a:extLst>
          </p:cNvPr>
          <p:cNvSpPr/>
          <p:nvPr/>
        </p:nvSpPr>
        <p:spPr>
          <a:xfrm>
            <a:off x="9654307" y="1400239"/>
            <a:ext cx="1515035" cy="776653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3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0892B-FB69-5B81-FEF6-B2A9339B4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79FD-7A8B-CF31-3585-95E25F6E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open-source tools.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321857-4D28-8B16-FA26-F2A1A3B0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42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9D95-2AF6-53C7-C1E7-D9D6D3BA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CB836-C744-982A-85C7-54F4E2B6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44CC0-098C-95AC-10BA-6B372366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4D61B4-5B33-41C6-68C7-982E914F0C12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push your local folder to GitHub?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921E24-3840-E1F4-E971-BD9AEB169A16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6C4D2B-D087-BE9E-4C0C-4766CAD1E959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it Tutorial | Commands And Operations In Git | Edureka">
            <a:extLst>
              <a:ext uri="{FF2B5EF4-FFF2-40B4-BE49-F238E27FC236}">
                <a16:creationId xmlns:a16="http://schemas.microsoft.com/office/drawing/2014/main" id="{308A3FCE-ED54-10F6-6B76-DF86A8355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828" y="1094894"/>
            <a:ext cx="5074024" cy="475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BF9F5B-29E1-F8DE-CAFB-202AEF639EC2}"/>
              </a:ext>
            </a:extLst>
          </p:cNvPr>
          <p:cNvSpPr/>
          <p:nvPr/>
        </p:nvSpPr>
        <p:spPr>
          <a:xfrm>
            <a:off x="9055110" y="3014479"/>
            <a:ext cx="1972234" cy="666189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BFBE-085C-B45D-DE9A-EC99668D92ED}"/>
              </a:ext>
            </a:extLst>
          </p:cNvPr>
          <p:cNvSpPr txBox="1"/>
          <p:nvPr/>
        </p:nvSpPr>
        <p:spPr>
          <a:xfrm>
            <a:off x="578148" y="2172324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2: </a:t>
            </a:r>
            <a:r>
              <a:rPr lang="en-US" i="1" dirty="0"/>
              <a:t>Add remote repo as “origin”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9F7D5-6688-9877-9405-8A06869431E3}"/>
              </a:ext>
            </a:extLst>
          </p:cNvPr>
          <p:cNvSpPr txBox="1"/>
          <p:nvPr/>
        </p:nvSpPr>
        <p:spPr>
          <a:xfrm>
            <a:off x="578148" y="1802992"/>
            <a:ext cx="497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a Terminal/Command Prompt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C4871D-ACAF-C860-131D-CC850B8DD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2612597"/>
            <a:ext cx="6512909" cy="337238"/>
          </a:xfrm>
          <a:prstGeom prst="rect">
            <a:avLst/>
          </a:prstGeom>
        </p:spPr>
      </p:pic>
      <p:pic>
        <p:nvPicPr>
          <p:cNvPr id="10" name="Picture 9" descr="Text&#10;&#10;AI-generated content may be incorrect.">
            <a:extLst>
              <a:ext uri="{FF2B5EF4-FFF2-40B4-BE49-F238E27FC236}">
                <a16:creationId xmlns:a16="http://schemas.microsoft.com/office/drawing/2014/main" id="{7D042D49-2DC4-002A-C6C4-C76740F10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" y="3733338"/>
            <a:ext cx="5580804" cy="22232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4CBBD-1BC2-6864-9EAE-9A9ACA5230C9}"/>
              </a:ext>
            </a:extLst>
          </p:cNvPr>
          <p:cNvSpPr txBox="1"/>
          <p:nvPr/>
        </p:nvSpPr>
        <p:spPr>
          <a:xfrm>
            <a:off x="578148" y="3296016"/>
            <a:ext cx="442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accent6"/>
                </a:solidFill>
              </a:rPr>
              <a:t>Step 3: </a:t>
            </a:r>
            <a:r>
              <a:rPr lang="en-US" i="1" dirty="0"/>
              <a:t>Pushing changes to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0512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49AAE-ABC6-AEC4-0C6F-3F534C3D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CAD8A181-E893-7F98-B859-98B7B2CDA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62" y="1352023"/>
            <a:ext cx="6520838" cy="47260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8CDFF9-B86B-0A43-922F-D01A42F57528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028C0D-9F04-95EE-DBE8-C5A7667557F3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950A3129-B269-709C-E17A-C52A2A7E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63B657D2-BA24-ADF5-30B5-6C3E2DD00875}"/>
              </a:ext>
            </a:extLst>
          </p:cNvPr>
          <p:cNvSpPr/>
          <p:nvPr/>
        </p:nvSpPr>
        <p:spPr>
          <a:xfrm>
            <a:off x="3676514" y="3429000"/>
            <a:ext cx="2419486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23621E-8918-A796-6EC3-1FE41F4CF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3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76F1C-51C5-010E-B790-CFA28BEA4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5C4C-A1C8-EFC4-B3E9-03C84400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1A09A-77CE-FA24-361D-7B09FE769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E053B-0310-48F6-EF29-175F8A845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1" y="1175903"/>
            <a:ext cx="6380639" cy="3713979"/>
          </a:xfrm>
          <a:prstGeom prst="rect">
            <a:avLst/>
          </a:prstGeom>
        </p:spPr>
      </p:pic>
      <p:pic>
        <p:nvPicPr>
          <p:cNvPr id="8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B5BDEF74-7CDB-DC08-ECF5-37765F63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3" y="1938107"/>
            <a:ext cx="4961851" cy="250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81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1FCA6-2653-BDA5-B6A9-2081CBD27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DCCFE-EDB8-25E7-B0F9-C446D71E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350D52E4-16C3-C675-6618-EAACF9C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25" y="1461482"/>
            <a:ext cx="5335587" cy="2522061"/>
          </a:xfrm>
          <a:prstGeom prst="rect">
            <a:avLst/>
          </a:prstGeom>
        </p:spPr>
      </p:pic>
      <p:pic>
        <p:nvPicPr>
          <p:cNvPr id="9" name="Picture 4" descr="Git Tutorial | Commands And Operations In Git | Edureka">
            <a:extLst>
              <a:ext uri="{FF2B5EF4-FFF2-40B4-BE49-F238E27FC236}">
                <a16:creationId xmlns:a16="http://schemas.microsoft.com/office/drawing/2014/main" id="{98C14B18-23C2-83CB-952F-D8CBA517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" y="1860772"/>
            <a:ext cx="4197240" cy="393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F3A051-7F94-23BC-1DF7-D5273BD4D64B}"/>
              </a:ext>
            </a:extLst>
          </p:cNvPr>
          <p:cNvSpPr/>
          <p:nvPr/>
        </p:nvSpPr>
        <p:spPr>
          <a:xfrm>
            <a:off x="697695" y="932092"/>
            <a:ext cx="2201779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557510-FE97-5E69-062E-B2E0B3D6F0DC}"/>
              </a:ext>
            </a:extLst>
          </p:cNvPr>
          <p:cNvSpPr/>
          <p:nvPr/>
        </p:nvSpPr>
        <p:spPr>
          <a:xfrm>
            <a:off x="6269225" y="932092"/>
            <a:ext cx="3116822" cy="52939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pic>
        <p:nvPicPr>
          <p:cNvPr id="16" name="Picture 4" descr="Git Tutorial | Commands And Operations In Git | Edureka">
            <a:extLst>
              <a:ext uri="{FF2B5EF4-FFF2-40B4-BE49-F238E27FC236}">
                <a16:creationId xmlns:a16="http://schemas.microsoft.com/office/drawing/2014/main" id="{FED51346-5154-C01E-F4D0-AB30DBB67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225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E4D8B6-838F-9A69-D8A8-F3DE26CA1DB7}"/>
              </a:ext>
            </a:extLst>
          </p:cNvPr>
          <p:cNvSpPr txBox="1"/>
          <p:nvPr/>
        </p:nvSpPr>
        <p:spPr>
          <a:xfrm>
            <a:off x="6269225" y="3972535"/>
            <a:ext cx="147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Your Branch</a:t>
            </a:r>
          </a:p>
        </p:txBody>
      </p:sp>
      <p:pic>
        <p:nvPicPr>
          <p:cNvPr id="18" name="Picture 4" descr="Git Tutorial | Commands And Operations In Git | Edureka">
            <a:extLst>
              <a:ext uri="{FF2B5EF4-FFF2-40B4-BE49-F238E27FC236}">
                <a16:creationId xmlns:a16="http://schemas.microsoft.com/office/drawing/2014/main" id="{FF4760D8-EF8D-3725-84FA-490154F84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380" y="4396987"/>
            <a:ext cx="2101730" cy="197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14C2A8-4EB3-E8C0-1D6D-AD02DFC9DF27}"/>
              </a:ext>
            </a:extLst>
          </p:cNvPr>
          <p:cNvSpPr txBox="1"/>
          <p:nvPr/>
        </p:nvSpPr>
        <p:spPr>
          <a:xfrm>
            <a:off x="8694379" y="3972535"/>
            <a:ext cx="2420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Coworker’s Branch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A8913A-7E9B-C3A3-77EC-C9FC01D9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879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0767F-0E9C-1C0F-3F58-CE002531E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F8300-326F-3550-5856-C24DA2F3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D08614-FFCA-EDB3-902E-6711DAF9A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4044DEB-C824-845A-204C-08F146CE057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>
                <a:solidFill>
                  <a:schemeClr val="accent6"/>
                </a:solidFill>
              </a:rPr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4A7CE50-EDF7-31B0-14B5-A2FB1CFDD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3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19CFF-760A-6EEA-DFFD-243C22EA2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28AE1-B311-CFA8-32FA-27941FC9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4497E-3306-0790-AED3-B336D2F1E4D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Benefits to DOF for using git/GitHub </a:t>
            </a:r>
            <a:r>
              <a:rPr lang="en-US" sz="2800" i="1" dirty="0"/>
              <a:t>for version control/data storage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CF3557-C2CB-2F5C-32B4-AB20CCF9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E8705-E91C-D297-FA6D-9B2857648426}"/>
              </a:ext>
            </a:extLst>
          </p:cNvPr>
          <p:cNvSpPr txBox="1"/>
          <p:nvPr/>
        </p:nvSpPr>
        <p:spPr>
          <a:xfrm>
            <a:off x="645459" y="1425388"/>
            <a:ext cx="104214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Streamline onboarding</a:t>
            </a:r>
            <a:r>
              <a:rPr lang="en-US" sz="2000" dirty="0"/>
              <a:t> for new hires in data-related roles where all set up and guidance on how to get started live in one place (re: proxy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Open more avenues for collaboration</a:t>
            </a:r>
            <a:r>
              <a:rPr lang="en-US" sz="2000" dirty="0"/>
              <a:t> between analysts on the same team or across teams, allowing more insight into other teams work and potential opportunities for more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Increase stability of data pipelines/products </a:t>
            </a:r>
            <a:r>
              <a:rPr lang="en-US" sz="2000" dirty="0"/>
              <a:t>by using version control. If something breaks or is not working as it is intended, it takes 2 clicks to revert changes reliably.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Add flexibility </a:t>
            </a:r>
            <a:r>
              <a:rPr lang="en-US" sz="2000" dirty="0"/>
              <a:t>to how analysts can work, if remote connection is unreliable or slow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Attract/retain data science talent </a:t>
            </a:r>
            <a:r>
              <a:rPr lang="en-US" sz="2000" dirty="0"/>
              <a:t>for programmers that are interested in active collaboration on data science products, because using these tools is the industry standard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033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97D57-489E-DD11-E4B8-2FBF0A9BF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FF4DA-4644-C3D7-2F4D-D62316F1E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visualization, </a:t>
            </a:r>
            <a:br>
              <a:rPr lang="en-US" dirty="0"/>
            </a:br>
            <a:r>
              <a:rPr lang="en-US" dirty="0"/>
              <a:t>hosted by GitHub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48925-83FD-770E-2C35-85E515E1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59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216A7-5D32-51D4-4103-76BE7BF7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690D-AC3A-9331-0490-9D88FA9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37</a:t>
            </a:fld>
            <a:endParaRPr lang="en-US"/>
          </a:p>
        </p:txBody>
      </p:sp>
      <p:pic>
        <p:nvPicPr>
          <p:cNvPr id="12" name="Picture 11" descr="Map&#10;&#10;AI-generated content may be incorrect.">
            <a:extLst>
              <a:ext uri="{FF2B5EF4-FFF2-40B4-BE49-F238E27FC236}">
                <a16:creationId xmlns:a16="http://schemas.microsoft.com/office/drawing/2014/main" id="{34C01103-0B2A-DD5B-3EA5-E998CE8EF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088" y="618250"/>
            <a:ext cx="5053926" cy="5168096"/>
          </a:xfrm>
          <a:prstGeom prst="rect">
            <a:avLst/>
          </a:prstGeom>
        </p:spPr>
      </p:pic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748F5FFF-95B1-5C79-EB56-7928F807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867521"/>
            <a:ext cx="6489753" cy="4669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DDAD93-33B9-7604-5ACB-7F58F108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27EAA4-50D6-96D7-3CC0-495E61E75247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7907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17A5B-C24F-9CB9-8867-6C8CDB0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DF8FE-285A-CDBD-F1B8-DFA2A7AF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C6BA10-6119-0ED1-82A4-04AB15E0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C875E9-D3D6-0CDD-4A87-EABA5200EAD1}"/>
              </a:ext>
            </a:extLst>
          </p:cNvPr>
          <p:cNvSpPr/>
          <p:nvPr/>
        </p:nvSpPr>
        <p:spPr>
          <a:xfrm>
            <a:off x="567172" y="1290918"/>
            <a:ext cx="6842157" cy="47712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9665F2-8719-7279-961F-F6C12785F0C9}"/>
              </a:ext>
            </a:extLst>
          </p:cNvPr>
          <p:cNvSpPr/>
          <p:nvPr/>
        </p:nvSpPr>
        <p:spPr>
          <a:xfrm>
            <a:off x="8361964" y="336040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8F94C-D07E-281B-0B13-65FDC8869BEB}"/>
              </a:ext>
            </a:extLst>
          </p:cNvPr>
          <p:cNvSpPr/>
          <p:nvPr/>
        </p:nvSpPr>
        <p:spPr>
          <a:xfrm>
            <a:off x="567172" y="607083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Local Machine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ACC86-CAA7-6657-21DE-F77CF7D5E3A9}"/>
              </a:ext>
            </a:extLst>
          </p:cNvPr>
          <p:cNvSpPr/>
          <p:nvPr/>
        </p:nvSpPr>
        <p:spPr>
          <a:xfrm>
            <a:off x="8361965" y="3743906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Static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E1E16-FA71-CE71-605D-A32126895E3B}"/>
              </a:ext>
            </a:extLst>
          </p:cNvPr>
          <p:cNvSpPr/>
          <p:nvPr/>
        </p:nvSpPr>
        <p:spPr>
          <a:xfrm>
            <a:off x="8246828" y="957806"/>
            <a:ext cx="3768596" cy="20610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D7CDB031-2BCE-8C17-6DE1-BC6EEC33871A}"/>
              </a:ext>
            </a:extLst>
          </p:cNvPr>
          <p:cNvSpPr/>
          <p:nvPr/>
        </p:nvSpPr>
        <p:spPr>
          <a:xfrm>
            <a:off x="7036246" y="2118018"/>
            <a:ext cx="1285451" cy="658906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CDB94-DC91-01D5-A646-405D83988AD7}"/>
              </a:ext>
            </a:extLst>
          </p:cNvPr>
          <p:cNvSpPr/>
          <p:nvPr/>
        </p:nvSpPr>
        <p:spPr>
          <a:xfrm>
            <a:off x="7758954" y="4458050"/>
            <a:ext cx="4256470" cy="18983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ACA4CA7-7689-8A3D-A206-75359D632D6E}"/>
              </a:ext>
            </a:extLst>
          </p:cNvPr>
          <p:cNvSpPr/>
          <p:nvPr/>
        </p:nvSpPr>
        <p:spPr>
          <a:xfrm rot="2770051">
            <a:off x="9992393" y="3320324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 Action</a:t>
            </a:r>
          </a:p>
        </p:txBody>
      </p:sp>
      <p:pic>
        <p:nvPicPr>
          <p:cNvPr id="22" name="Picture 21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4FD9551E-A74A-2B11-2577-C19FF4186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5" y="1509163"/>
            <a:ext cx="5829300" cy="2451100"/>
          </a:xfrm>
          <a:prstGeom prst="rect">
            <a:avLst/>
          </a:prstGeom>
        </p:spPr>
      </p:pic>
      <p:pic>
        <p:nvPicPr>
          <p:cNvPr id="25" name="Picture 24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C32CF1B9-D4BA-7226-C221-5CAFE4A0B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282" y="4604423"/>
            <a:ext cx="4017701" cy="1565090"/>
          </a:xfrm>
          <a:prstGeom prst="rect">
            <a:avLst/>
          </a:prstGeom>
        </p:spPr>
      </p:pic>
      <p:pic>
        <p:nvPicPr>
          <p:cNvPr id="27" name="Picture 26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539E8B81-970B-414F-40DA-A96DF6D2E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964" y="1160805"/>
            <a:ext cx="3408885" cy="1432922"/>
          </a:xfrm>
          <a:prstGeom prst="rect">
            <a:avLst/>
          </a:prstGeom>
        </p:spPr>
      </p:pic>
      <p:pic>
        <p:nvPicPr>
          <p:cNvPr id="30" name="Picture 29" descr="Background pattern&#10;&#10;AI-generated content may be incorrect.">
            <a:extLst>
              <a:ext uri="{FF2B5EF4-FFF2-40B4-BE49-F238E27FC236}">
                <a16:creationId xmlns:a16="http://schemas.microsoft.com/office/drawing/2014/main" id="{EBE8BFBA-5B8D-77A0-1167-D9BE5F541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26" y="4471037"/>
            <a:ext cx="4183498" cy="1009391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92AD85B3-E7F5-4C84-7293-88E820F72312}"/>
              </a:ext>
            </a:extLst>
          </p:cNvPr>
          <p:cNvSpPr/>
          <p:nvPr/>
        </p:nvSpPr>
        <p:spPr>
          <a:xfrm rot="1757044">
            <a:off x="3027554" y="3635788"/>
            <a:ext cx="1921393" cy="84716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Quarto render</a:t>
            </a:r>
          </a:p>
        </p:txBody>
      </p:sp>
    </p:spTree>
    <p:extLst>
      <p:ext uri="{BB962C8B-B14F-4D97-AF65-F5344CB8AC3E}">
        <p14:creationId xmlns:p14="http://schemas.microsoft.com/office/powerpoint/2010/main" val="4292285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CEEEF-9E6B-B79C-0C76-B74C89DC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A67E-03C2-96A7-7608-EBE8F89B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         and               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D54EE5-2F83-3965-0201-7F4A1F47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B904D8FF-BBAC-F3DF-3BAE-82A92E52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85" y="3889275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">
            <a:extLst>
              <a:ext uri="{FF2B5EF4-FFF2-40B4-BE49-F238E27FC236}">
                <a16:creationId xmlns:a16="http://schemas.microsoft.com/office/drawing/2014/main" id="{BB7ABD3C-0FA0-5296-4B76-DF28DF0A3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6368368" y="3747844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344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6B8B6-92EC-048C-BA27-437BB789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2A040-AF55-0864-4848-A3481DA90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16" name="Picture 15" descr="Map&#10;&#10;AI-generated content may be incorrect.">
            <a:extLst>
              <a:ext uri="{FF2B5EF4-FFF2-40B4-BE49-F238E27FC236}">
                <a16:creationId xmlns:a16="http://schemas.microsoft.com/office/drawing/2014/main" id="{F9442B71-F7AA-599E-2A86-19DCBBA4D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"/>
          <a:stretch>
            <a:fillRect/>
          </a:stretch>
        </p:blipFill>
        <p:spPr>
          <a:xfrm>
            <a:off x="393335" y="1254228"/>
            <a:ext cx="6489753" cy="46695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83ADE9-0275-9C39-A590-B4046D206C3F}"/>
              </a:ext>
            </a:extLst>
          </p:cNvPr>
          <p:cNvSpPr txBox="1"/>
          <p:nvPr/>
        </p:nvSpPr>
        <p:spPr>
          <a:xfrm>
            <a:off x="393334" y="564885"/>
            <a:ext cx="1041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Building interactive data visualizations using open-source tools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28C2BD-67AE-8448-E84C-5A88DFBEF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07B2B5-59E7-4A4D-1DAE-D48120B63005}"/>
              </a:ext>
            </a:extLst>
          </p:cNvPr>
          <p:cNvSpPr txBox="1"/>
          <p:nvPr/>
        </p:nvSpPr>
        <p:spPr>
          <a:xfrm>
            <a:off x="2469931" y="6210576"/>
            <a:ext cx="760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https://nycdepartmentoffinance.github.io/models/coop_sales_model.html</a:t>
            </a:r>
            <a:r>
              <a:rPr lang="en-US" dirty="0"/>
              <a:t> 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BC7AAE8-DA20-67CB-3A8D-FF139CE67D21}"/>
              </a:ext>
            </a:extLst>
          </p:cNvPr>
          <p:cNvSpPr txBox="1">
            <a:spLocks/>
          </p:cNvSpPr>
          <p:nvPr/>
        </p:nvSpPr>
        <p:spPr>
          <a:xfrm>
            <a:off x="7421563" y="1254228"/>
            <a:ext cx="3932237" cy="46695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Free to create, modify, and host a public website</a:t>
            </a:r>
          </a:p>
          <a:p>
            <a:pPr marL="285750" indent="-285750"/>
            <a:r>
              <a:rPr lang="en-US" sz="2000" dirty="0"/>
              <a:t>Created with open-source code, which means it’s well documented and there are a lot of resources to help replicate different features</a:t>
            </a:r>
          </a:p>
          <a:p>
            <a:pPr marL="742950" lvl="1" indent="-285750"/>
            <a:r>
              <a:rPr lang="en-US" sz="1600" dirty="0"/>
              <a:t>Maps built in R using an open-source library called </a:t>
            </a:r>
            <a:r>
              <a:rPr lang="en-US" sz="1600" dirty="0">
                <a:hlinkClick r:id="rId5"/>
              </a:rPr>
              <a:t>leaflet</a:t>
            </a:r>
            <a:endParaRPr lang="en-US" sz="1600" dirty="0"/>
          </a:p>
          <a:p>
            <a:pPr marL="742950" lvl="1" indent="-285750"/>
            <a:r>
              <a:rPr lang="en-US" sz="1600" dirty="0"/>
              <a:t>Html for websites is rendered using </a:t>
            </a:r>
            <a:r>
              <a:rPr lang="en-US" sz="1600" dirty="0">
                <a:hlinkClick r:id="rId6"/>
              </a:rPr>
              <a:t>quarto</a:t>
            </a:r>
            <a:r>
              <a:rPr lang="en-US" sz="1600" dirty="0"/>
              <a:t> (a publishing library)</a:t>
            </a:r>
          </a:p>
          <a:p>
            <a:pPr marL="742950" lvl="1" indent="-285750"/>
            <a:r>
              <a:rPr lang="en-US" sz="1600" dirty="0"/>
              <a:t>Site is hosted using </a:t>
            </a:r>
            <a:r>
              <a:rPr lang="en-US" sz="1600" dirty="0">
                <a:hlinkClick r:id="rId7"/>
              </a:rPr>
              <a:t>GitHub pages</a:t>
            </a:r>
            <a:endParaRPr lang="en-US" sz="1600" dirty="0"/>
          </a:p>
          <a:p>
            <a:pPr marL="285750" indent="-285750"/>
            <a:r>
              <a:rPr lang="en-US" sz="2000" dirty="0"/>
              <a:t>Using git/GitHub is core to being able to easily access or develop open-source tools</a:t>
            </a:r>
          </a:p>
        </p:txBody>
      </p:sp>
    </p:spTree>
    <p:extLst>
      <p:ext uri="{BB962C8B-B14F-4D97-AF65-F5344CB8AC3E}">
        <p14:creationId xmlns:p14="http://schemas.microsoft.com/office/powerpoint/2010/main" val="29774297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77407-64CE-7D0E-6C42-91764E54D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020AE0-E269-C648-B65E-F9A0FACCC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8FEB32F5-3526-646E-2066-C80833F4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5" y="1116378"/>
            <a:ext cx="8472668" cy="49030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837B4-2715-712F-F923-C33D1BBBF7B0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Host internal/external documentation or onboarding materials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AC4BA-2BD5-2B27-C3B5-C89A9CB03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681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9D1-9F63-9D6F-3FD2-D05E126A3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B8E4C-FC55-8C9A-B634-FFDF0F45E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 descr="Graphical user interface, text, application, Teams&#10;&#10;AI-generated content may be incorrect.">
            <a:extLst>
              <a:ext uri="{FF2B5EF4-FFF2-40B4-BE49-F238E27FC236}">
                <a16:creationId xmlns:a16="http://schemas.microsoft.com/office/drawing/2014/main" id="{5A0968A6-EA85-9AFB-11F2-D551EF986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79845"/>
            <a:ext cx="8734968" cy="4502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23D615-FB39-B5E8-D49E-1214C7A1BC04}"/>
              </a:ext>
            </a:extLst>
          </p:cNvPr>
          <p:cNvSpPr txBox="1"/>
          <p:nvPr/>
        </p:nvSpPr>
        <p:spPr>
          <a:xfrm>
            <a:off x="393334" y="564885"/>
            <a:ext cx="1032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homes for all project-related materials, where everyone can access/update them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75076-BA4A-E188-158C-49366F002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8B8F-C6BE-5C08-4794-51714115F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74D7F-8A76-F3DD-0A14-FF74335E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F2AD7-4E49-627E-035E-C34737C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4" y="1113173"/>
            <a:ext cx="9503020" cy="49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B8CC74-B45E-8D70-F1CD-8826AF42791D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it as a project management tool to track progress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728915-4857-F68D-FDE2-8A748E24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0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000F-A047-F3D2-B1EB-D0B26C16F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64455-5549-9338-2A69-F2BA58704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3C6BA-A726-ABF9-6CB4-8C54C5FD2347}"/>
              </a:ext>
            </a:extLst>
          </p:cNvPr>
          <p:cNvSpPr txBox="1"/>
          <p:nvPr/>
        </p:nvSpPr>
        <p:spPr>
          <a:xfrm>
            <a:off x="393334" y="564885"/>
            <a:ext cx="847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packages for internal/external 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D41EC8-71BC-6660-DDBC-025FAA1F5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090A5D82-63D4-6CF9-C0BA-5B72BE2BB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" y="985333"/>
            <a:ext cx="4561669" cy="3741661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FDC3B348-DC20-947D-6C2A-A0179E353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44" y="714703"/>
            <a:ext cx="53975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42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DDA9-EFD7-D417-A6AC-7200E9EA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C6F-C825-AAF4-1274-687796F6C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DA7C87-97A0-D098-EF46-9C55BC9BD31C}"/>
              </a:ext>
            </a:extLst>
          </p:cNvPr>
          <p:cNvSpPr txBox="1"/>
          <p:nvPr/>
        </p:nvSpPr>
        <p:spPr>
          <a:xfrm>
            <a:off x="518840" y="603031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Endless other examples!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4C0306-47CC-A3C1-8130-5E5139D5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FE223BD7-BF38-76BC-9936-230C92812CAB}"/>
              </a:ext>
            </a:extLst>
          </p:cNvPr>
          <p:cNvSpPr txBox="1">
            <a:spLocks/>
          </p:cNvSpPr>
          <p:nvPr/>
        </p:nvSpPr>
        <p:spPr>
          <a:xfrm>
            <a:off x="745616" y="1250577"/>
            <a:ext cx="8855584" cy="29852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 actions </a:t>
            </a:r>
            <a:r>
              <a:rPr lang="en-US" sz="2000" dirty="0"/>
              <a:t>to run scripts in virtual machines (not relying on local compute)</a:t>
            </a:r>
          </a:p>
          <a:p>
            <a:r>
              <a:rPr lang="en-US" sz="2000" b="1" dirty="0"/>
              <a:t>Track issues/bugs </a:t>
            </a:r>
            <a:r>
              <a:rPr lang="en-US" sz="2000" dirty="0"/>
              <a:t>with code and assign team members to handle next steps</a:t>
            </a:r>
          </a:p>
          <a:p>
            <a:r>
              <a:rPr lang="en-US" sz="2000" b="1" dirty="0"/>
              <a:t>Collaborate with other teams/organizations </a:t>
            </a:r>
            <a:r>
              <a:rPr lang="en-US" sz="2000" dirty="0"/>
              <a:t>on projects. </a:t>
            </a:r>
          </a:p>
          <a:p>
            <a:pPr lvl="1"/>
            <a:r>
              <a:rPr lang="en-US" sz="1600" dirty="0"/>
              <a:t>Right now, there are ~85 other GitHub organizations that are being used by NYC city agencies that we can learn alongside!</a:t>
            </a:r>
          </a:p>
          <a:p>
            <a:pPr lvl="1"/>
            <a:r>
              <a:rPr lang="en-US" sz="1600" dirty="0"/>
              <a:t>OTI is preparing a new wave of training around git/GitHub so that there can be more inter-agency collaboration.</a:t>
            </a:r>
          </a:p>
          <a:p>
            <a:r>
              <a:rPr lang="en-US" sz="2000" b="1" dirty="0"/>
              <a:t>Many, many more!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02222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8FD15-7771-8DB4-66D7-5F5EE727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05F8B-357C-512A-EF4C-1E878CE0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9E17D-4ED0-6FC9-899A-2C6364A1875B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Benefits to DOF for using git/GitHub </a:t>
            </a:r>
            <a:r>
              <a:rPr lang="en-US" sz="2800" i="1" dirty="0"/>
              <a:t>for building tools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0DD64-4415-8AB5-77ED-759852584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F0EE0F-2525-80CC-DA7D-72003ABF8184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Easily to update/maintain.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Reliant on open-source tools</a:t>
            </a:r>
            <a:r>
              <a:rPr lang="en-US" sz="2400" dirty="0"/>
              <a:t>, which often have more documentation and are easier to learn for new users/employees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Flexible across programming languages</a:t>
            </a:r>
            <a:r>
              <a:rPr lang="en-US" sz="2400" dirty="0"/>
              <a:t> so that people can code in whatever language is most native to them or depending on what language is best for the tool we are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Free and flexible.</a:t>
            </a:r>
            <a:r>
              <a:rPr lang="en-US" sz="2400" dirty="0"/>
              <a:t> We don’t need to think about what we want and purchase tons of licenses in order to get access to a tool – we have the flexibility to design and implement the specific types of tools we need (e.g. the comparable property map)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6337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072FA-9DFA-AFE3-5D85-0985E6BC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6CD5E-5E93-E130-2A41-BA241B4C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66AE0A-E8A6-34D3-74E5-5BD29A489C4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Costs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CD9F1F-6BAD-C5A8-6E89-A0DD22D46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FB870-DFF4-46BC-AD2E-8A07B4E20257}"/>
              </a:ext>
            </a:extLst>
          </p:cNvPr>
          <p:cNvSpPr txBox="1"/>
          <p:nvPr/>
        </p:nvSpPr>
        <p:spPr>
          <a:xfrm>
            <a:off x="645459" y="1425388"/>
            <a:ext cx="10421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Right now, </a:t>
            </a:r>
            <a:r>
              <a:rPr lang="en-US" sz="2400" b="1" u="sng" dirty="0"/>
              <a:t>everything</a:t>
            </a:r>
            <a:r>
              <a:rPr lang="en-US" sz="2400" b="1" dirty="0"/>
              <a:t> is free. </a:t>
            </a:r>
            <a:r>
              <a:rPr lang="en-US" sz="2400" dirty="0"/>
              <a:t>This means I can add unlimited members to our DOF GitHub Organization and all members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no limit for storage or number of private project folders that we can create within our existing free account.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currently a file size limit (50 MB) for each individual file that can be uploaded, but that is rarely a limitation for our day to day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 new team at OTI has recently claimed access to the GitHub Enterprise (paid) account for the city. </a:t>
            </a:r>
            <a:r>
              <a:rPr lang="en-US" sz="2400" dirty="0"/>
              <a:t>In the next few months, they will be giving more guidance on what this means but it could mean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More advanced features on collaboration that would be helpful as more users are added to the GitHub organization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could use OTI funds to run larger compute jobs if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3405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DB13-A91D-A486-2BCB-1EF24F6D0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816C7-8EA1-A78A-22E0-92B6D040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C6B7E-A674-89EB-6170-1E49C70DD7D4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Drawbacks of git/GitHub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9D008C-56FF-46BF-5EE0-0056E532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D55381-7D2E-B984-3E2C-5BC4F56F5B97}"/>
              </a:ext>
            </a:extLst>
          </p:cNvPr>
          <p:cNvSpPr txBox="1"/>
          <p:nvPr/>
        </p:nvSpPr>
        <p:spPr>
          <a:xfrm>
            <a:off x="645459" y="1425388"/>
            <a:ext cx="1042147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It is less secure than just using the G Drive: </a:t>
            </a:r>
            <a:r>
              <a:rPr lang="en-US" sz="2400" dirty="0"/>
              <a:t>we have less control over the data security if it is out of our system, but the security protocol for git/GitHub is really sophisticated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we can keep scripts and non-sensitive data on </a:t>
            </a:r>
            <a:r>
              <a:rPr lang="en-US" sz="2400" dirty="0" err="1"/>
              <a:t>github</a:t>
            </a:r>
            <a:r>
              <a:rPr lang="en-US" sz="2400" dirty="0"/>
              <a:t>, but cannot save any sensitive raw data on </a:t>
            </a:r>
            <a:r>
              <a:rPr lang="en-US" sz="2400" dirty="0" err="1"/>
              <a:t>github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It is hard to learn and technically difficult: </a:t>
            </a:r>
            <a:r>
              <a:rPr lang="en-US" sz="2400" dirty="0"/>
              <a:t>it does take a little while to get the hang of it, but most users will only need to use 5 commands on the command line or can use the GitHub Desktop app that has a point and click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Solution: </a:t>
            </a:r>
            <a:r>
              <a:rPr lang="en-US" sz="2400" dirty="0"/>
              <a:t>we can offer more training (happy to do this!) on both git on the command line and GitHub Desktop for users interested in different approaches.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0893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Install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 or submit a ticket to </a:t>
            </a:r>
            <a:r>
              <a:rPr lang="en-US" sz="2400" dirty="0" err="1"/>
              <a:t>HelpDesk</a:t>
            </a:r>
            <a:r>
              <a:rPr lang="en-US" sz="2400" dirty="0"/>
              <a:t> to ask to have it installed on your behalf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a free GitHub 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need to do this in order to join the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Send me your work email </a:t>
            </a:r>
            <a:r>
              <a:rPr lang="en-US" sz="2400" dirty="0"/>
              <a:t>(or drop it in the chat now) and I can add you to our DOF GitHub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Walkthrough some guides I created on how to get set-up: </a:t>
            </a:r>
            <a:r>
              <a:rPr lang="en-US" sz="2400" dirty="0">
                <a:hlinkClick r:id="rId5"/>
              </a:rPr>
              <a:t>https://github.com/nycdepartmentoffinance/onboarding</a:t>
            </a:r>
            <a:r>
              <a:rPr lang="en-US" sz="2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Explore existing project code we have already to get a sense of how we use it: </a:t>
            </a:r>
            <a:r>
              <a:rPr lang="en-US" sz="2400" dirty="0">
                <a:hlinkClick r:id="rId6"/>
              </a:rPr>
              <a:t>https://github.com/orgs/nycdepartmentoffinance/repositories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in our organization to add your own projects 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B20187-CFC2-1CD4-68CB-CC497FC0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HelveticaNeueforSAS" panose="020B0604020202020204" pitchFamily="34" charset="0"/>
              </a:rPr>
              <a:t>What you’ll learn today</a:t>
            </a: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4DC5D-A70C-055E-28A9-872F9521D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834020"/>
            <a:ext cx="6447774" cy="393528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NeueforSAS" panose="020B0604020202020204" pitchFamily="34" charset="0"/>
              </a:rPr>
              <a:t>What is git? 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is GitHub?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Why use it?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How does it work?</a:t>
            </a:r>
          </a:p>
          <a:p>
            <a:r>
              <a:rPr lang="en-US" sz="2400" dirty="0">
                <a:latin typeface="HelveticaNeueforSAS" panose="020B0604020202020204" pitchFamily="34" charset="0"/>
              </a:rPr>
              <a:t>What can you do with it?</a:t>
            </a:r>
          </a:p>
          <a:p>
            <a:pPr marL="0" indent="0">
              <a:buNone/>
            </a:pPr>
            <a:endParaRPr lang="en-US" sz="2400" i="1" dirty="0">
              <a:latin typeface="HelveticaNeueforSAS" panose="020B0604020202020204" pitchFamily="34" charset="0"/>
            </a:endParaRPr>
          </a:p>
          <a:p>
            <a:pPr marL="0" indent="0">
              <a:buNone/>
            </a:pPr>
            <a:r>
              <a:rPr lang="en-US" sz="2400" i="1" dirty="0">
                <a:latin typeface="HelveticaNeueforSAS" panose="020B0604020202020204" pitchFamily="34" charset="0"/>
              </a:rPr>
              <a:t>Please stop me to ask questions throughout!</a:t>
            </a:r>
            <a:endParaRPr lang="en-US" sz="2400" dirty="0">
              <a:latin typeface="HelveticaNeueforSAS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5E1C-AA30-D26C-752C-94665148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9496208-0396-4DEE-9187-2167066D100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4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03466-A9A8-E540-2AED-4424179C0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7E74-4527-667C-29D3-138EC5B93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505E-C509-633B-9DBB-16672ACE3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42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BC0C1-0566-F14C-6D6D-D2B8D7150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51</a:t>
            </a:fld>
            <a:endParaRPr lang="en-US"/>
          </a:p>
        </p:txBody>
      </p:sp>
      <p:pic>
        <p:nvPicPr>
          <p:cNvPr id="25602" name="Picture 2" descr="Git Visual Cheat Sheet">
            <a:extLst>
              <a:ext uri="{FF2B5EF4-FFF2-40B4-BE49-F238E27FC236}">
                <a16:creationId xmlns:a16="http://schemas.microsoft.com/office/drawing/2014/main" id="{228CDFB6-0886-E229-025B-1B5B64307E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69" y="0"/>
            <a:ext cx="9679231" cy="68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332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6248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You and a coworker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r>
              <a:rPr lang="en-US" sz="2000" dirty="0"/>
              <a:t>How would you work on this task so that your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regularly)?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collaborate</a:t>
            </a:r>
            <a:r>
              <a:rPr lang="en-US" sz="2000" dirty="0"/>
              <a:t> on this? </a:t>
            </a:r>
          </a:p>
          <a:p>
            <a:r>
              <a:rPr lang="en-US" sz="2000" dirty="0"/>
              <a:t>How would you </a:t>
            </a:r>
            <a:r>
              <a:rPr lang="en-US" sz="2000" b="1" dirty="0"/>
              <a:t>combine your work </a:t>
            </a:r>
            <a:r>
              <a:rPr lang="en-US" sz="2000" dirty="0"/>
              <a:t>when its finished, assuming someone else might want to repeat this process another time?</a:t>
            </a:r>
          </a:p>
          <a:p>
            <a:r>
              <a:rPr lang="en-US" sz="2000" dirty="0"/>
              <a:t>Where would you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your team knew it was the final version?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F2ED-42F5-5752-97C0-33ABACB0D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EC666-6C0D-4294-9702-5A0B0752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B4E5D-AD77-EC81-84D9-D9B684BD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9EFA6B-45F3-81B5-92AE-D80D918A38DE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F5CD77-D1C0-0B71-9763-C2318FAA9BA7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22C533-1530-E345-831A-784BB43EE0E0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8F7D351-3CD1-981B-A851-B303B2FF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F7EC69-B4FD-46F1-D22E-FE4020637A51}"/>
              </a:ext>
            </a:extLst>
          </p:cNvPr>
          <p:cNvSpPr/>
          <p:nvPr/>
        </p:nvSpPr>
        <p:spPr>
          <a:xfrm>
            <a:off x="498407" y="3229833"/>
            <a:ext cx="4250194" cy="2603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A95AF-A4FC-D249-5280-237937B10B22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62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2932</Words>
  <Application>Microsoft Macintosh PowerPoint</Application>
  <PresentationFormat>Widescreen</PresentationFormat>
  <Paragraphs>273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Aptos Display</vt:lpstr>
      <vt:lpstr>Arial</vt:lpstr>
      <vt:lpstr>Calibri</vt:lpstr>
      <vt:lpstr>HelveticaNeueforSAS</vt:lpstr>
      <vt:lpstr>Office Theme</vt:lpstr>
      <vt:lpstr>     , ,              , and what we can do with them</vt:lpstr>
      <vt:lpstr>A little about me </vt:lpstr>
      <vt:lpstr>The power of open-source tools.</vt:lpstr>
      <vt:lpstr>PowerPoint Presentation</vt:lpstr>
      <vt:lpstr>What you’ll learn today</vt:lpstr>
      <vt:lpstr>Imagine this.</vt:lpstr>
      <vt:lpstr>PowerPoint Presentation</vt:lpstr>
      <vt:lpstr>Enter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Enter 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Interactive data visualization,  hosted by GitHub pages</vt:lpstr>
      <vt:lpstr>PowerPoint Presentation</vt:lpstr>
      <vt:lpstr>PowerPoint Presentation</vt:lpstr>
      <vt:lpstr>Why use          and               ?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Appendix.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357</cp:revision>
  <dcterms:created xsi:type="dcterms:W3CDTF">2025-05-28T20:55:00Z</dcterms:created>
  <dcterms:modified xsi:type="dcterms:W3CDTF">2025-06-12T18:52:08Z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